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8" r:id="rId5"/>
    <p:sldId id="310" r:id="rId6"/>
    <p:sldId id="311" r:id="rId7"/>
    <p:sldId id="312" r:id="rId8"/>
    <p:sldId id="313" r:id="rId9"/>
    <p:sldId id="314" r:id="rId10"/>
    <p:sldId id="315" r:id="rId11"/>
    <p:sldId id="316" r:id="rId12"/>
    <p:sldId id="317" r:id="rId13"/>
    <p:sldId id="318" r:id="rId14"/>
    <p:sldId id="319" r:id="rId15"/>
    <p:sldId id="320" r:id="rId16"/>
    <p:sldId id="321" r:id="rId17"/>
    <p:sldId id="322" r:id="rId18"/>
    <p:sldId id="323" r:id="rId19"/>
    <p:sldId id="32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74" d="100"/>
          <a:sy n="74" d="100"/>
        </p:scale>
        <p:origin x="101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jpeg>
</file>

<file path=ppt/media/image11.jpeg>
</file>

<file path=ppt/media/image12.jpg>
</file>

<file path=ppt/media/image13.jpg>
</file>

<file path=ppt/media/image2.png>
</file>

<file path=ppt/media/image3.jpeg>
</file>

<file path=ppt/media/image4.jpeg>
</file>

<file path=ppt/media/image5.jpeg>
</file>

<file path=ppt/media/image6.jpg>
</file>

<file path=ppt/media/image7.jpe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4/15/2024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225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4/15/2024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2010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4/15/2024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70401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4/15/2024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2231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4/15/2024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1677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4/15/2024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42260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4/15/2024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4072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4/15/2024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11850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4/15/2024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4398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4/15/2024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070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hyperlink" Target="https://everytalent.net/assessment-too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gofleet.com/solutions/telematics-platfor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hopstack.io/blog/smart-warehouse-guid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4010AF38-26DF-48B3-952C-4A9091D6863C}"/>
              </a:ext>
            </a:extLst>
          </p:cNvPr>
          <p:cNvSpPr>
            <a:spLocks noGrp="1"/>
          </p:cNvSpPr>
          <p:nvPr>
            <p:ph type="ctrTitle"/>
          </p:nvPr>
        </p:nvSpPr>
        <p:spPr>
          <a:xfrm>
            <a:off x="648929" y="639097"/>
            <a:ext cx="6253317" cy="3686015"/>
          </a:xfrm>
        </p:spPr>
        <p:txBody>
          <a:bodyPr>
            <a:normAutofit/>
          </a:bodyPr>
          <a:lstStyle/>
          <a:p>
            <a:r>
              <a:rPr lang="en-US" dirty="0"/>
              <a:t>IOT in warehouse</a:t>
            </a:r>
            <a:endParaRPr lang="en-US" sz="8000" dirty="0"/>
          </a:p>
        </p:txBody>
      </p:sp>
      <p:sp>
        <p:nvSpPr>
          <p:cNvPr id="3" name="Subtitle 2">
            <a:extLst>
              <a:ext uri="{FF2B5EF4-FFF2-40B4-BE49-F238E27FC236}">
                <a16:creationId xmlns:a16="http://schemas.microsoft.com/office/drawing/2014/main" id="{37FC2D8F-56D2-4ADF-B439-0E09E7C37894}"/>
              </a:ext>
            </a:extLst>
          </p:cNvPr>
          <p:cNvSpPr>
            <a:spLocks noGrp="1"/>
          </p:cNvSpPr>
          <p:nvPr>
            <p:ph type="subTitle" idx="1"/>
          </p:nvPr>
        </p:nvSpPr>
        <p:spPr>
          <a:xfrm>
            <a:off x="632899" y="4672739"/>
            <a:ext cx="6269347" cy="1021498"/>
          </a:xfrm>
        </p:spPr>
        <p:txBody>
          <a:bodyPr>
            <a:normAutofit/>
          </a:bodyPr>
          <a:lstStyle/>
          <a:p>
            <a:r>
              <a:rPr lang="en-US" dirty="0">
                <a:solidFill>
                  <a:schemeClr val="tx1">
                    <a:lumMod val="85000"/>
                    <a:lumOff val="15000"/>
                  </a:schemeClr>
                </a:solidFill>
              </a:rPr>
              <a:t>Evolving for future</a:t>
            </a:r>
            <a:endParaRPr lang="en-US" sz="2400" dirty="0">
              <a:solidFill>
                <a:schemeClr val="tx1">
                  <a:lumMod val="85000"/>
                  <a:lumOff val="15000"/>
                </a:schemeClr>
              </a:solidFill>
            </a:endParaRPr>
          </a:p>
        </p:txBody>
      </p:sp>
      <p:cxnSp>
        <p:nvCxnSpPr>
          <p:cNvPr id="29" name="Straight Connector 2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08AC96E-AA33-4309-B51D-072F59E6EC0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556686" y="1"/>
            <a:ext cx="4635315" cy="6857999"/>
          </a:xfrm>
          <a:prstGeom prst="rect">
            <a:avLst/>
          </a:prstGeom>
        </p:spPr>
      </p:pic>
    </p:spTree>
    <p:extLst>
      <p:ext uri="{BB962C8B-B14F-4D97-AF65-F5344CB8AC3E}">
        <p14:creationId xmlns:p14="http://schemas.microsoft.com/office/powerpoint/2010/main" val="3912747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A279D-DAD3-41B9-9FB9-AA640B6166EE}"/>
              </a:ext>
            </a:extLst>
          </p:cNvPr>
          <p:cNvSpPr>
            <a:spLocks noGrp="1"/>
          </p:cNvSpPr>
          <p:nvPr>
            <p:ph type="title"/>
          </p:nvPr>
        </p:nvSpPr>
        <p:spPr/>
        <p:txBody>
          <a:bodyPr/>
          <a:lstStyle/>
          <a:p>
            <a:r>
              <a:rPr lang="en-US" dirty="0"/>
              <a:t>WEARABLES</a:t>
            </a:r>
            <a:endParaRPr lang="en-IN" dirty="0"/>
          </a:p>
        </p:txBody>
      </p:sp>
      <p:sp>
        <p:nvSpPr>
          <p:cNvPr id="3" name="Content Placeholder 2">
            <a:extLst>
              <a:ext uri="{FF2B5EF4-FFF2-40B4-BE49-F238E27FC236}">
                <a16:creationId xmlns:a16="http://schemas.microsoft.com/office/drawing/2014/main" id="{D57AC5AC-E047-0F39-83BF-FE6284BE1CB4}"/>
              </a:ext>
            </a:extLst>
          </p:cNvPr>
          <p:cNvSpPr>
            <a:spLocks noGrp="1"/>
          </p:cNvSpPr>
          <p:nvPr>
            <p:ph idx="1"/>
          </p:nvPr>
        </p:nvSpPr>
        <p:spPr/>
        <p:txBody>
          <a:bodyPr>
            <a:normAutofit/>
          </a:bodyPr>
          <a:lstStyle/>
          <a:p>
            <a:r>
              <a:rPr lang="en-US" sz="3200" b="0" i="0" dirty="0">
                <a:solidFill>
                  <a:srgbClr val="413F4C"/>
                </a:solidFill>
                <a:effectLst/>
                <a:highlight>
                  <a:srgbClr val="FFFFFF"/>
                </a:highlight>
                <a:latin typeface="Inter"/>
              </a:rPr>
              <a:t>Warehouse managers can now monitor each of their workers. Wearable devices can be distributed to all employees and used to </a:t>
            </a:r>
            <a:r>
              <a:rPr lang="en-US" sz="3200" b="0" i="0" u="sng" dirty="0">
                <a:solidFill>
                  <a:srgbClr val="E15718"/>
                </a:solidFill>
                <a:effectLst/>
                <a:highlight>
                  <a:srgbClr val="FFFFFF"/>
                </a:highlight>
                <a:latin typeface="Inter"/>
                <a:hlinkClick r:id="rId2"/>
              </a:rPr>
              <a:t>track employee performance</a:t>
            </a:r>
            <a:r>
              <a:rPr lang="en-US" sz="3200" b="0" i="0" dirty="0">
                <a:solidFill>
                  <a:srgbClr val="413F4C"/>
                </a:solidFill>
                <a:effectLst/>
                <a:highlight>
                  <a:srgbClr val="FFFFFF"/>
                </a:highlight>
                <a:latin typeface="Inter"/>
              </a:rPr>
              <a:t>, health, and location inside the facility. Besides, the wearables can also report on collisions and falls thereby improving the safety of the operations.</a:t>
            </a:r>
            <a:endParaRPr lang="en-IN" sz="3200" dirty="0"/>
          </a:p>
        </p:txBody>
      </p:sp>
    </p:spTree>
    <p:extLst>
      <p:ext uri="{BB962C8B-B14F-4D97-AF65-F5344CB8AC3E}">
        <p14:creationId xmlns:p14="http://schemas.microsoft.com/office/powerpoint/2010/main" val="39692966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01B7933-C719-FD5A-A28E-0AA8B529CC92}"/>
              </a:ext>
            </a:extLst>
          </p:cNvPr>
          <p:cNvPicPr>
            <a:picLocks noGrp="1" noChangeAspect="1"/>
          </p:cNvPicPr>
          <p:nvPr>
            <p:ph idx="1"/>
          </p:nvPr>
        </p:nvPicPr>
        <p:blipFill>
          <a:blip r:embed="rId2"/>
          <a:stretch>
            <a:fillRect/>
          </a:stretch>
        </p:blipFill>
        <p:spPr>
          <a:xfrm>
            <a:off x="1005092" y="889938"/>
            <a:ext cx="4499782" cy="2539062"/>
          </a:xfrm>
        </p:spPr>
      </p:pic>
      <p:pic>
        <p:nvPicPr>
          <p:cNvPr id="7" name="Picture 6">
            <a:extLst>
              <a:ext uri="{FF2B5EF4-FFF2-40B4-BE49-F238E27FC236}">
                <a16:creationId xmlns:a16="http://schemas.microsoft.com/office/drawing/2014/main" id="{31F59266-27E9-5940-978C-0C60A7CC1AE4}"/>
              </a:ext>
            </a:extLst>
          </p:cNvPr>
          <p:cNvPicPr>
            <a:picLocks noChangeAspect="1"/>
          </p:cNvPicPr>
          <p:nvPr/>
        </p:nvPicPr>
        <p:blipFill>
          <a:blip r:embed="rId3"/>
          <a:stretch>
            <a:fillRect/>
          </a:stretch>
        </p:blipFill>
        <p:spPr>
          <a:xfrm>
            <a:off x="7002525" y="654627"/>
            <a:ext cx="4026275" cy="5299364"/>
          </a:xfrm>
          <a:prstGeom prst="rect">
            <a:avLst/>
          </a:prstGeom>
        </p:spPr>
      </p:pic>
    </p:spTree>
    <p:extLst>
      <p:ext uri="{BB962C8B-B14F-4D97-AF65-F5344CB8AC3E}">
        <p14:creationId xmlns:p14="http://schemas.microsoft.com/office/powerpoint/2010/main" val="825796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0ADA9-FE46-FEC3-990E-FE77AE9F06F1}"/>
              </a:ext>
            </a:extLst>
          </p:cNvPr>
          <p:cNvSpPr>
            <a:spLocks noGrp="1"/>
          </p:cNvSpPr>
          <p:nvPr>
            <p:ph type="title"/>
          </p:nvPr>
        </p:nvSpPr>
        <p:spPr/>
        <p:txBody>
          <a:bodyPr/>
          <a:lstStyle/>
          <a:p>
            <a:r>
              <a:rPr lang="en-US" dirty="0"/>
              <a:t>TRANSPORTATION</a:t>
            </a:r>
            <a:endParaRPr lang="en-IN" dirty="0"/>
          </a:p>
        </p:txBody>
      </p:sp>
      <p:sp>
        <p:nvSpPr>
          <p:cNvPr id="3" name="Content Placeholder 2">
            <a:extLst>
              <a:ext uri="{FF2B5EF4-FFF2-40B4-BE49-F238E27FC236}">
                <a16:creationId xmlns:a16="http://schemas.microsoft.com/office/drawing/2014/main" id="{31987457-419A-AA1F-236D-08A956747D4E}"/>
              </a:ext>
            </a:extLst>
          </p:cNvPr>
          <p:cNvSpPr>
            <a:spLocks noGrp="1"/>
          </p:cNvSpPr>
          <p:nvPr>
            <p:ph idx="1"/>
          </p:nvPr>
        </p:nvSpPr>
        <p:spPr/>
        <p:txBody>
          <a:bodyPr>
            <a:normAutofit/>
          </a:bodyPr>
          <a:lstStyle/>
          <a:p>
            <a:r>
              <a:rPr lang="en-US" sz="2800" b="0" i="0" u="sng" dirty="0">
                <a:solidFill>
                  <a:srgbClr val="E15718"/>
                </a:solidFill>
                <a:effectLst/>
                <a:highlight>
                  <a:srgbClr val="FFFFFF"/>
                </a:highlight>
                <a:latin typeface="Inter"/>
                <a:hlinkClick r:id="rId2"/>
              </a:rPr>
              <a:t>Telematic devices and GPS</a:t>
            </a:r>
            <a:r>
              <a:rPr lang="en-US" sz="2800" b="0" i="0" dirty="0">
                <a:solidFill>
                  <a:srgbClr val="413F4C"/>
                </a:solidFill>
                <a:effectLst/>
                <a:highlight>
                  <a:srgbClr val="FFFFFF"/>
                </a:highlight>
                <a:latin typeface="Inter"/>
              </a:rPr>
              <a:t> feed ensure that vehicles follow the recommended optimal route along with the constant update of ETA. Furthermore, IoT sensors tagged on the goods go beyond vehicle-level tracking by offering item-level visibility. This kind of granular information will allow operation managers to be more proactive than reactive in case of the condition of the goods breaching the threshold</a:t>
            </a:r>
            <a:endParaRPr lang="en-IN" sz="2800" dirty="0"/>
          </a:p>
        </p:txBody>
      </p:sp>
    </p:spTree>
    <p:extLst>
      <p:ext uri="{BB962C8B-B14F-4D97-AF65-F5344CB8AC3E}">
        <p14:creationId xmlns:p14="http://schemas.microsoft.com/office/powerpoint/2010/main" val="2909640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985FADB-06B4-A6CE-A28E-907C9153083E}"/>
              </a:ext>
            </a:extLst>
          </p:cNvPr>
          <p:cNvPicPr>
            <a:picLocks noGrp="1" noChangeAspect="1"/>
          </p:cNvPicPr>
          <p:nvPr>
            <p:ph idx="1"/>
          </p:nvPr>
        </p:nvPicPr>
        <p:blipFill>
          <a:blip r:embed="rId2"/>
          <a:stretch>
            <a:fillRect/>
          </a:stretch>
        </p:blipFill>
        <p:spPr>
          <a:xfrm>
            <a:off x="2336865" y="553805"/>
            <a:ext cx="7518269" cy="5315183"/>
          </a:xfrm>
        </p:spPr>
      </p:pic>
    </p:spTree>
    <p:extLst>
      <p:ext uri="{BB962C8B-B14F-4D97-AF65-F5344CB8AC3E}">
        <p14:creationId xmlns:p14="http://schemas.microsoft.com/office/powerpoint/2010/main" val="385284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A630F-2A4D-7FDA-EEE8-40B60EC70082}"/>
              </a:ext>
            </a:extLst>
          </p:cNvPr>
          <p:cNvSpPr>
            <a:spLocks noGrp="1"/>
          </p:cNvSpPr>
          <p:nvPr>
            <p:ph type="title"/>
          </p:nvPr>
        </p:nvSpPr>
        <p:spPr/>
        <p:txBody>
          <a:bodyPr/>
          <a:lstStyle/>
          <a:p>
            <a:r>
              <a:rPr lang="en-US" dirty="0"/>
              <a:t>MAINTENANCE</a:t>
            </a:r>
            <a:endParaRPr lang="en-IN" dirty="0"/>
          </a:p>
        </p:txBody>
      </p:sp>
      <p:sp>
        <p:nvSpPr>
          <p:cNvPr id="3" name="Content Placeholder 2">
            <a:extLst>
              <a:ext uri="{FF2B5EF4-FFF2-40B4-BE49-F238E27FC236}">
                <a16:creationId xmlns:a16="http://schemas.microsoft.com/office/drawing/2014/main" id="{47E8D691-CDE2-D56C-256F-8D26191C4789}"/>
              </a:ext>
            </a:extLst>
          </p:cNvPr>
          <p:cNvSpPr>
            <a:spLocks noGrp="1"/>
          </p:cNvSpPr>
          <p:nvPr>
            <p:ph idx="1"/>
          </p:nvPr>
        </p:nvSpPr>
        <p:spPr/>
        <p:txBody>
          <a:bodyPr/>
          <a:lstStyle/>
          <a:p>
            <a:pPr marL="0" indent="0" algn="l">
              <a:buNone/>
            </a:pPr>
            <a:r>
              <a:rPr lang="en-US" sz="2800" b="0" i="0" dirty="0">
                <a:solidFill>
                  <a:srgbClr val="413F4C"/>
                </a:solidFill>
                <a:effectLst/>
                <a:highlight>
                  <a:srgbClr val="FFFFFF"/>
                </a:highlight>
                <a:latin typeface="Inter"/>
              </a:rPr>
              <a:t>IoT sensors can also help keep track of the operating conditions of equipment and machines. Combination of these operational equipment data with advanced machine learning algorithms can predict the failures of forklifts or other critical material handling equipment. IoT solutions in Warehouse management can empower the managers to keep productivity at maximum and the cost of repairs and downtime to a minimum.</a:t>
            </a:r>
          </a:p>
          <a:p>
            <a:endParaRPr lang="en-IN" dirty="0"/>
          </a:p>
        </p:txBody>
      </p:sp>
    </p:spTree>
    <p:extLst>
      <p:ext uri="{BB962C8B-B14F-4D97-AF65-F5344CB8AC3E}">
        <p14:creationId xmlns:p14="http://schemas.microsoft.com/office/powerpoint/2010/main" val="2610947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933CA-4DB3-BD5D-22E1-FF97E202C02C}"/>
              </a:ext>
            </a:extLst>
          </p:cNvPr>
          <p:cNvSpPr>
            <a:spLocks noGrp="1"/>
          </p:cNvSpPr>
          <p:nvPr>
            <p:ph type="title"/>
          </p:nvPr>
        </p:nvSpPr>
        <p:spPr/>
        <p:txBody>
          <a:bodyPr>
            <a:normAutofit fontScale="90000"/>
          </a:bodyPr>
          <a:lstStyle/>
          <a:p>
            <a:r>
              <a:rPr lang="en-US" b="0" i="0" dirty="0">
                <a:solidFill>
                  <a:srgbClr val="413F4C"/>
                </a:solidFill>
                <a:effectLst/>
                <a:highlight>
                  <a:srgbClr val="FFFFFF"/>
                </a:highlight>
                <a:latin typeface="Inter"/>
              </a:rPr>
              <a:t>The following factors have made </a:t>
            </a:r>
            <a:r>
              <a:rPr lang="en-US" b="0" i="0" u="sng" dirty="0">
                <a:solidFill>
                  <a:srgbClr val="E15718"/>
                </a:solidFill>
                <a:effectLst/>
                <a:highlight>
                  <a:srgbClr val="FFFFFF"/>
                </a:highlight>
                <a:latin typeface="Inter"/>
                <a:hlinkClick r:id="rId2"/>
              </a:rPr>
              <a:t>Smart warehousing</a:t>
            </a:r>
            <a:r>
              <a:rPr lang="en-US" b="0" i="0" dirty="0">
                <a:solidFill>
                  <a:srgbClr val="413F4C"/>
                </a:solidFill>
                <a:effectLst/>
                <a:highlight>
                  <a:srgbClr val="FFFFFF"/>
                </a:highlight>
                <a:latin typeface="Inter"/>
              </a:rPr>
              <a:t> more imminent than ever before:</a:t>
            </a:r>
            <a:endParaRPr lang="en-IN" dirty="0"/>
          </a:p>
        </p:txBody>
      </p:sp>
      <p:sp>
        <p:nvSpPr>
          <p:cNvPr id="3" name="Content Placeholder 2">
            <a:extLst>
              <a:ext uri="{FF2B5EF4-FFF2-40B4-BE49-F238E27FC236}">
                <a16:creationId xmlns:a16="http://schemas.microsoft.com/office/drawing/2014/main" id="{B9A7079E-DC47-5964-73E0-5A1F27E6CD4D}"/>
              </a:ext>
            </a:extLst>
          </p:cNvPr>
          <p:cNvSpPr>
            <a:spLocks noGrp="1"/>
          </p:cNvSpPr>
          <p:nvPr>
            <p:ph idx="1"/>
          </p:nvPr>
        </p:nvSpPr>
        <p:spPr/>
        <p:txBody>
          <a:bodyPr>
            <a:normAutofit lnSpcReduction="10000"/>
          </a:bodyPr>
          <a:lstStyle/>
          <a:p>
            <a:pPr algn="l">
              <a:buFont typeface="Arial" panose="020B0604020202020204" pitchFamily="34" charset="0"/>
              <a:buChar char="•"/>
            </a:pPr>
            <a:r>
              <a:rPr lang="en-US" sz="2000" b="0" i="0" dirty="0">
                <a:solidFill>
                  <a:srgbClr val="413F4C"/>
                </a:solidFill>
                <a:effectLst/>
                <a:highlight>
                  <a:srgbClr val="FFFFFF"/>
                </a:highlight>
                <a:latin typeface="Inter"/>
              </a:rPr>
              <a:t>The decreasing cost of IoT sensors over the years. From about 40$ a piece in 2012 to less than 10$ in 2018 and possibly 2$ by 2020.</a:t>
            </a:r>
          </a:p>
          <a:p>
            <a:pPr algn="l">
              <a:buFont typeface="Arial" panose="020B0604020202020204" pitchFamily="34" charset="0"/>
              <a:buChar char="•"/>
            </a:pPr>
            <a:r>
              <a:rPr lang="en-US" sz="2000" b="0" i="0" dirty="0">
                <a:solidFill>
                  <a:srgbClr val="413F4C"/>
                </a:solidFill>
                <a:effectLst/>
                <a:highlight>
                  <a:srgbClr val="FFFFFF"/>
                </a:highlight>
                <a:latin typeface="Inter"/>
              </a:rPr>
              <a:t>Increase in battery life with sensors lasting anywhere between 2 to 5 years making for a better ROI.</a:t>
            </a:r>
          </a:p>
          <a:p>
            <a:pPr algn="l">
              <a:buFont typeface="Arial" panose="020B0604020202020204" pitchFamily="34" charset="0"/>
              <a:buChar char="•"/>
            </a:pPr>
            <a:r>
              <a:rPr lang="en-US" sz="2000" b="0" i="0" dirty="0">
                <a:solidFill>
                  <a:srgbClr val="413F4C"/>
                </a:solidFill>
                <a:effectLst/>
                <a:highlight>
                  <a:srgbClr val="FFFFFF"/>
                </a:highlight>
                <a:latin typeface="Inter"/>
              </a:rPr>
              <a:t>Extremely cheap computing and data processing power for IoT in warehouse</a:t>
            </a:r>
          </a:p>
          <a:p>
            <a:pPr algn="l">
              <a:buFont typeface="Arial" panose="020B0604020202020204" pitchFamily="34" charset="0"/>
              <a:buChar char="•"/>
            </a:pPr>
            <a:r>
              <a:rPr lang="en-US" sz="2000" b="0" i="0" dirty="0">
                <a:solidFill>
                  <a:srgbClr val="413F4C"/>
                </a:solidFill>
                <a:effectLst/>
                <a:highlight>
                  <a:srgbClr val="FFFFFF"/>
                </a:highlight>
                <a:latin typeface="Inter"/>
              </a:rPr>
              <a:t>Prevalence of Low power wireless networks like LoRa, Sigfox, and NB-IoT allowing for cost-effective transmission of IoT-generated data.</a:t>
            </a:r>
          </a:p>
          <a:p>
            <a:pPr algn="l">
              <a:buFont typeface="Arial" panose="020B0604020202020204" pitchFamily="34" charset="0"/>
              <a:buChar char="•"/>
            </a:pPr>
            <a:r>
              <a:rPr lang="en-US" sz="2000" b="0" i="0" dirty="0">
                <a:solidFill>
                  <a:srgbClr val="413F4C"/>
                </a:solidFill>
                <a:effectLst/>
                <a:highlight>
                  <a:srgbClr val="FFFFFF"/>
                </a:highlight>
                <a:latin typeface="Inter"/>
              </a:rPr>
              <a:t>Availability of a packaged, ready-to-deploy software that transforms sensor-generated data into actionable insights.</a:t>
            </a:r>
          </a:p>
          <a:p>
            <a:endParaRPr lang="en-IN" dirty="0"/>
          </a:p>
        </p:txBody>
      </p:sp>
    </p:spTree>
    <p:extLst>
      <p:ext uri="{BB962C8B-B14F-4D97-AF65-F5344CB8AC3E}">
        <p14:creationId xmlns:p14="http://schemas.microsoft.com/office/powerpoint/2010/main" val="924742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186BE-5E40-333B-8231-61E4A8FFF070}"/>
              </a:ext>
            </a:extLst>
          </p:cNvPr>
          <p:cNvSpPr>
            <a:spLocks noGrp="1"/>
          </p:cNvSpPr>
          <p:nvPr>
            <p:ph type="title"/>
          </p:nvPr>
        </p:nvSpPr>
        <p:spPr>
          <a:xfrm>
            <a:off x="2801390" y="442467"/>
            <a:ext cx="11590020" cy="3402169"/>
          </a:xfrm>
        </p:spPr>
        <p:txBody>
          <a:bodyPr>
            <a:normAutofit/>
          </a:bodyPr>
          <a:lstStyle/>
          <a:p>
            <a:r>
              <a:rPr lang="en-US" sz="7200" dirty="0"/>
              <a:t>THANK YOU</a:t>
            </a:r>
            <a:endParaRPr lang="en-IN" sz="7200" dirty="0"/>
          </a:p>
        </p:txBody>
      </p:sp>
    </p:spTree>
    <p:extLst>
      <p:ext uri="{BB962C8B-B14F-4D97-AF65-F5344CB8AC3E}">
        <p14:creationId xmlns:p14="http://schemas.microsoft.com/office/powerpoint/2010/main" val="1871335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2976D5D-5AE3-4258-C98B-456CCCA8C0BF}"/>
              </a:ext>
            </a:extLst>
          </p:cNvPr>
          <p:cNvSpPr>
            <a:spLocks noGrp="1"/>
          </p:cNvSpPr>
          <p:nvPr>
            <p:ph idx="1"/>
          </p:nvPr>
        </p:nvSpPr>
        <p:spPr>
          <a:xfrm>
            <a:off x="1066800" y="1122526"/>
            <a:ext cx="10058400" cy="3760891"/>
          </a:xfrm>
        </p:spPr>
        <p:txBody>
          <a:bodyPr>
            <a:noAutofit/>
          </a:bodyPr>
          <a:lstStyle/>
          <a:p>
            <a:pPr algn="l"/>
            <a:r>
              <a:rPr lang="en-US" sz="2800" b="1" i="0" dirty="0">
                <a:solidFill>
                  <a:srgbClr val="413F4C"/>
                </a:solidFill>
                <a:effectLst/>
                <a:highlight>
                  <a:srgbClr val="FFFFFF"/>
                </a:highlight>
                <a:latin typeface="Inter"/>
              </a:rPr>
              <a:t>This blog explores ways how IoT solutions for warehouse management can transform warehouse operations such as picking, packing, receiving, dock scheduling and </a:t>
            </a:r>
            <a:r>
              <a:rPr lang="en-US" sz="2800" b="1" i="0" dirty="0" err="1">
                <a:solidFill>
                  <a:srgbClr val="413F4C"/>
                </a:solidFill>
                <a:effectLst/>
                <a:highlight>
                  <a:srgbClr val="FFFFFF"/>
                </a:highlight>
                <a:latin typeface="Inter"/>
              </a:rPr>
              <a:t>monitoring.IoT</a:t>
            </a:r>
            <a:r>
              <a:rPr lang="en-US" sz="2800" b="1" i="0" dirty="0">
                <a:solidFill>
                  <a:srgbClr val="413F4C"/>
                </a:solidFill>
                <a:effectLst/>
                <a:highlight>
                  <a:srgbClr val="FFFFFF"/>
                </a:highlight>
                <a:latin typeface="Inter"/>
              </a:rPr>
              <a:t> in warehouse management includes various types of automation, like tracking and monitoring processes, optimizing storage and retrieval systems, improving productivity and safety. Storage, movement, and fulfillment of goods through warehouses and distribution centers, however, still suffer from damages, spoilage, and incomplete shipments.</a:t>
            </a:r>
          </a:p>
          <a:p>
            <a:br>
              <a:rPr lang="en-US" sz="2800" b="1" dirty="0"/>
            </a:br>
            <a:endParaRPr lang="en-IN" sz="2800" b="1" dirty="0"/>
          </a:p>
        </p:txBody>
      </p:sp>
    </p:spTree>
    <p:extLst>
      <p:ext uri="{BB962C8B-B14F-4D97-AF65-F5344CB8AC3E}">
        <p14:creationId xmlns:p14="http://schemas.microsoft.com/office/powerpoint/2010/main" val="2482546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DC74632-FA1D-6BE7-2DEE-626A22FFC838}"/>
              </a:ext>
            </a:extLst>
          </p:cNvPr>
          <p:cNvPicPr>
            <a:picLocks noGrp="1" noChangeAspect="1"/>
          </p:cNvPicPr>
          <p:nvPr>
            <p:ph idx="1"/>
          </p:nvPr>
        </p:nvPicPr>
        <p:blipFill>
          <a:blip r:embed="rId2"/>
          <a:stretch>
            <a:fillRect/>
          </a:stretch>
        </p:blipFill>
        <p:spPr>
          <a:xfrm>
            <a:off x="1641764" y="530289"/>
            <a:ext cx="9084621" cy="5110100"/>
          </a:xfrm>
        </p:spPr>
      </p:pic>
    </p:spTree>
    <p:extLst>
      <p:ext uri="{BB962C8B-B14F-4D97-AF65-F5344CB8AC3E}">
        <p14:creationId xmlns:p14="http://schemas.microsoft.com/office/powerpoint/2010/main" val="3101477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03085-A3A4-6E89-77DE-41B5C646BD95}"/>
              </a:ext>
            </a:extLst>
          </p:cNvPr>
          <p:cNvSpPr>
            <a:spLocks noGrp="1"/>
          </p:cNvSpPr>
          <p:nvPr>
            <p:ph type="title"/>
          </p:nvPr>
        </p:nvSpPr>
        <p:spPr/>
        <p:txBody>
          <a:bodyPr/>
          <a:lstStyle/>
          <a:p>
            <a:r>
              <a:rPr lang="en-US" dirty="0"/>
              <a:t>AUTOMATION</a:t>
            </a:r>
            <a:endParaRPr lang="en-IN" dirty="0"/>
          </a:p>
        </p:txBody>
      </p:sp>
      <p:sp>
        <p:nvSpPr>
          <p:cNvPr id="3" name="Content Placeholder 2">
            <a:extLst>
              <a:ext uri="{FF2B5EF4-FFF2-40B4-BE49-F238E27FC236}">
                <a16:creationId xmlns:a16="http://schemas.microsoft.com/office/drawing/2014/main" id="{1B25B3A7-0DCD-B0A3-15B4-D9E37C6F9159}"/>
              </a:ext>
            </a:extLst>
          </p:cNvPr>
          <p:cNvSpPr>
            <a:spLocks noGrp="1"/>
          </p:cNvSpPr>
          <p:nvPr>
            <p:ph idx="1"/>
          </p:nvPr>
        </p:nvSpPr>
        <p:spPr/>
        <p:txBody>
          <a:bodyPr>
            <a:normAutofit/>
          </a:bodyPr>
          <a:lstStyle/>
          <a:p>
            <a:r>
              <a:rPr lang="en-US" sz="3200" b="0" i="0" dirty="0">
                <a:solidFill>
                  <a:srgbClr val="413F4C"/>
                </a:solidFill>
                <a:effectLst/>
                <a:highlight>
                  <a:srgbClr val="FFFFFF"/>
                </a:highlight>
                <a:latin typeface="Inter"/>
              </a:rPr>
              <a:t>IoT devices such as robotic units do more than just assemble orders. These devices collect tons of data, including information on stocks and inventory, the efficiency of the warehouse, and so on, allowing employees to focus on more customer-facing tasks.</a:t>
            </a:r>
            <a:endParaRPr lang="en-IN" sz="3200" dirty="0"/>
          </a:p>
        </p:txBody>
      </p:sp>
    </p:spTree>
    <p:extLst>
      <p:ext uri="{BB962C8B-B14F-4D97-AF65-F5344CB8AC3E}">
        <p14:creationId xmlns:p14="http://schemas.microsoft.com/office/powerpoint/2010/main" val="1240423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0C682FD-D959-F36E-ACF0-BADEB41FB09A}"/>
              </a:ext>
            </a:extLst>
          </p:cNvPr>
          <p:cNvPicPr>
            <a:picLocks noGrp="1" noChangeAspect="1"/>
          </p:cNvPicPr>
          <p:nvPr>
            <p:ph idx="1"/>
          </p:nvPr>
        </p:nvPicPr>
        <p:blipFill>
          <a:blip r:embed="rId2"/>
          <a:stretch>
            <a:fillRect/>
          </a:stretch>
        </p:blipFill>
        <p:spPr>
          <a:xfrm>
            <a:off x="549706" y="481662"/>
            <a:ext cx="5498330" cy="3092811"/>
          </a:xfrm>
        </p:spPr>
      </p:pic>
      <p:pic>
        <p:nvPicPr>
          <p:cNvPr id="7" name="Picture 6">
            <a:extLst>
              <a:ext uri="{FF2B5EF4-FFF2-40B4-BE49-F238E27FC236}">
                <a16:creationId xmlns:a16="http://schemas.microsoft.com/office/drawing/2014/main" id="{545266A5-F03C-EFB3-C0AB-C8C79A8F08DC}"/>
              </a:ext>
            </a:extLst>
          </p:cNvPr>
          <p:cNvPicPr>
            <a:picLocks noChangeAspect="1"/>
          </p:cNvPicPr>
          <p:nvPr/>
        </p:nvPicPr>
        <p:blipFill>
          <a:blip r:embed="rId3"/>
          <a:stretch>
            <a:fillRect/>
          </a:stretch>
        </p:blipFill>
        <p:spPr>
          <a:xfrm>
            <a:off x="6267596" y="2540577"/>
            <a:ext cx="5374698" cy="3637014"/>
          </a:xfrm>
          <a:prstGeom prst="rect">
            <a:avLst/>
          </a:prstGeom>
        </p:spPr>
      </p:pic>
    </p:spTree>
    <p:extLst>
      <p:ext uri="{BB962C8B-B14F-4D97-AF65-F5344CB8AC3E}">
        <p14:creationId xmlns:p14="http://schemas.microsoft.com/office/powerpoint/2010/main" val="1363405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C79CE4A-0990-A844-C324-F882CA89A147}"/>
              </a:ext>
            </a:extLst>
          </p:cNvPr>
          <p:cNvPicPr>
            <a:picLocks noGrp="1" noChangeAspect="1"/>
          </p:cNvPicPr>
          <p:nvPr>
            <p:ph idx="1"/>
          </p:nvPr>
        </p:nvPicPr>
        <p:blipFill>
          <a:blip r:embed="rId2"/>
          <a:stretch>
            <a:fillRect/>
          </a:stretch>
        </p:blipFill>
        <p:spPr>
          <a:xfrm>
            <a:off x="789709" y="495781"/>
            <a:ext cx="3299836" cy="2749863"/>
          </a:xfrm>
        </p:spPr>
      </p:pic>
      <p:pic>
        <p:nvPicPr>
          <p:cNvPr id="7" name="Picture 6">
            <a:extLst>
              <a:ext uri="{FF2B5EF4-FFF2-40B4-BE49-F238E27FC236}">
                <a16:creationId xmlns:a16="http://schemas.microsoft.com/office/drawing/2014/main" id="{6BA0775D-16A4-7FED-6E95-AD4FE2E6B082}"/>
              </a:ext>
            </a:extLst>
          </p:cNvPr>
          <p:cNvPicPr>
            <a:picLocks noChangeAspect="1"/>
          </p:cNvPicPr>
          <p:nvPr/>
        </p:nvPicPr>
        <p:blipFill>
          <a:blip r:embed="rId3"/>
          <a:stretch>
            <a:fillRect/>
          </a:stretch>
        </p:blipFill>
        <p:spPr>
          <a:xfrm>
            <a:off x="5517573" y="1394979"/>
            <a:ext cx="5981700" cy="4486275"/>
          </a:xfrm>
          <a:prstGeom prst="rect">
            <a:avLst/>
          </a:prstGeom>
        </p:spPr>
      </p:pic>
    </p:spTree>
    <p:extLst>
      <p:ext uri="{BB962C8B-B14F-4D97-AF65-F5344CB8AC3E}">
        <p14:creationId xmlns:p14="http://schemas.microsoft.com/office/powerpoint/2010/main" val="781654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D91FD-F961-E8AB-44DD-7A506B36D93A}"/>
              </a:ext>
            </a:extLst>
          </p:cNvPr>
          <p:cNvSpPr>
            <a:spLocks noGrp="1"/>
          </p:cNvSpPr>
          <p:nvPr>
            <p:ph type="title"/>
          </p:nvPr>
        </p:nvSpPr>
        <p:spPr/>
        <p:txBody>
          <a:bodyPr/>
          <a:lstStyle/>
          <a:p>
            <a:r>
              <a:rPr lang="en-US" dirty="0"/>
              <a:t>HC-SR04</a:t>
            </a:r>
            <a:endParaRPr lang="en-IN" dirty="0"/>
          </a:p>
        </p:txBody>
      </p:sp>
      <p:pic>
        <p:nvPicPr>
          <p:cNvPr id="5" name="Content Placeholder 4">
            <a:extLst>
              <a:ext uri="{FF2B5EF4-FFF2-40B4-BE49-F238E27FC236}">
                <a16:creationId xmlns:a16="http://schemas.microsoft.com/office/drawing/2014/main" id="{6ABE5DB8-F477-E898-A18A-ECD71C21D541}"/>
              </a:ext>
            </a:extLst>
          </p:cNvPr>
          <p:cNvPicPr>
            <a:picLocks noGrp="1" noChangeAspect="1"/>
          </p:cNvPicPr>
          <p:nvPr>
            <p:ph idx="1"/>
          </p:nvPr>
        </p:nvPicPr>
        <p:blipFill>
          <a:blip r:embed="rId2"/>
          <a:stretch>
            <a:fillRect/>
          </a:stretch>
        </p:blipFill>
        <p:spPr>
          <a:xfrm>
            <a:off x="1297854" y="2237726"/>
            <a:ext cx="3780366" cy="2126456"/>
          </a:xfrm>
        </p:spPr>
      </p:pic>
      <p:pic>
        <p:nvPicPr>
          <p:cNvPr id="7" name="Picture 6">
            <a:extLst>
              <a:ext uri="{FF2B5EF4-FFF2-40B4-BE49-F238E27FC236}">
                <a16:creationId xmlns:a16="http://schemas.microsoft.com/office/drawing/2014/main" id="{9B9D26FE-0407-2CD8-E50F-135BB7F18A26}"/>
              </a:ext>
            </a:extLst>
          </p:cNvPr>
          <p:cNvPicPr>
            <a:picLocks noChangeAspect="1"/>
          </p:cNvPicPr>
          <p:nvPr/>
        </p:nvPicPr>
        <p:blipFill>
          <a:blip r:embed="rId3"/>
          <a:stretch>
            <a:fillRect/>
          </a:stretch>
        </p:blipFill>
        <p:spPr>
          <a:xfrm>
            <a:off x="6262253" y="1352658"/>
            <a:ext cx="5195455" cy="3896591"/>
          </a:xfrm>
          <a:prstGeom prst="rect">
            <a:avLst/>
          </a:prstGeom>
        </p:spPr>
      </p:pic>
    </p:spTree>
    <p:extLst>
      <p:ext uri="{BB962C8B-B14F-4D97-AF65-F5344CB8AC3E}">
        <p14:creationId xmlns:p14="http://schemas.microsoft.com/office/powerpoint/2010/main" val="1829597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E5BFB-6F70-65ED-834D-9EBF004EE53C}"/>
              </a:ext>
            </a:extLst>
          </p:cNvPr>
          <p:cNvSpPr>
            <a:spLocks noGrp="1"/>
          </p:cNvSpPr>
          <p:nvPr>
            <p:ph type="title"/>
          </p:nvPr>
        </p:nvSpPr>
        <p:spPr/>
        <p:txBody>
          <a:bodyPr/>
          <a:lstStyle/>
          <a:p>
            <a:r>
              <a:rPr lang="en-US" dirty="0"/>
              <a:t>ASSETS AND INVENTORY</a:t>
            </a:r>
            <a:endParaRPr lang="en-IN" dirty="0"/>
          </a:p>
        </p:txBody>
      </p:sp>
      <p:sp>
        <p:nvSpPr>
          <p:cNvPr id="3" name="Content Placeholder 2">
            <a:extLst>
              <a:ext uri="{FF2B5EF4-FFF2-40B4-BE49-F238E27FC236}">
                <a16:creationId xmlns:a16="http://schemas.microsoft.com/office/drawing/2014/main" id="{33A7CD17-775B-17BF-84BC-BAB61A41F9FD}"/>
              </a:ext>
            </a:extLst>
          </p:cNvPr>
          <p:cNvSpPr>
            <a:spLocks noGrp="1"/>
          </p:cNvSpPr>
          <p:nvPr>
            <p:ph idx="1"/>
          </p:nvPr>
        </p:nvSpPr>
        <p:spPr/>
        <p:txBody>
          <a:bodyPr>
            <a:normAutofit/>
          </a:bodyPr>
          <a:lstStyle/>
          <a:p>
            <a:r>
              <a:rPr lang="en-US" sz="3600" b="0" i="0" dirty="0">
                <a:solidFill>
                  <a:srgbClr val="413F4C"/>
                </a:solidFill>
                <a:effectLst/>
                <a:highlight>
                  <a:srgbClr val="FFFFFF"/>
                </a:highlight>
                <a:latin typeface="Inter"/>
              </a:rPr>
              <a:t>With IoT, a warehouse can be aware of each moving part. Connected sensors track each asset across the premises. Smart shelves in warehouses can broadcast inventory information and warn warehouse managers of low stock, displaced products, unsuitable temperatures, theft, and so on.</a:t>
            </a:r>
            <a:endParaRPr lang="en-IN" sz="3600" dirty="0"/>
          </a:p>
        </p:txBody>
      </p:sp>
    </p:spTree>
    <p:extLst>
      <p:ext uri="{BB962C8B-B14F-4D97-AF65-F5344CB8AC3E}">
        <p14:creationId xmlns:p14="http://schemas.microsoft.com/office/powerpoint/2010/main" val="2851536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BFE9E84-C75B-639F-EB86-9B87AB122246}"/>
              </a:ext>
            </a:extLst>
          </p:cNvPr>
          <p:cNvPicPr>
            <a:picLocks noGrp="1" noChangeAspect="1"/>
          </p:cNvPicPr>
          <p:nvPr>
            <p:ph idx="1"/>
          </p:nvPr>
        </p:nvPicPr>
        <p:blipFill>
          <a:blip r:embed="rId2"/>
          <a:stretch>
            <a:fillRect/>
          </a:stretch>
        </p:blipFill>
        <p:spPr>
          <a:xfrm>
            <a:off x="499496" y="758535"/>
            <a:ext cx="5818449" cy="3044537"/>
          </a:xfrm>
        </p:spPr>
      </p:pic>
      <p:pic>
        <p:nvPicPr>
          <p:cNvPr id="7" name="Picture 6">
            <a:extLst>
              <a:ext uri="{FF2B5EF4-FFF2-40B4-BE49-F238E27FC236}">
                <a16:creationId xmlns:a16="http://schemas.microsoft.com/office/drawing/2014/main" id="{18B62BD4-75BE-EE0B-6635-CE09FF5917AC}"/>
              </a:ext>
            </a:extLst>
          </p:cNvPr>
          <p:cNvPicPr>
            <a:picLocks noChangeAspect="1"/>
          </p:cNvPicPr>
          <p:nvPr/>
        </p:nvPicPr>
        <p:blipFill>
          <a:blip r:embed="rId3"/>
          <a:stretch>
            <a:fillRect/>
          </a:stretch>
        </p:blipFill>
        <p:spPr>
          <a:xfrm>
            <a:off x="7223414" y="1736147"/>
            <a:ext cx="4133850" cy="4133850"/>
          </a:xfrm>
          <a:prstGeom prst="rect">
            <a:avLst/>
          </a:prstGeom>
        </p:spPr>
      </p:pic>
    </p:spTree>
    <p:extLst>
      <p:ext uri="{BB962C8B-B14F-4D97-AF65-F5344CB8AC3E}">
        <p14:creationId xmlns:p14="http://schemas.microsoft.com/office/powerpoint/2010/main" val="1630401058"/>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ppt/theme/themeOverride2.xml><?xml version="1.0" encoding="utf-8"?>
<a:themeOverride xmlns:a="http://schemas.openxmlformats.org/drawingml/2006/main">
  <a:clrScheme name="Custom 41">
    <a:dk1>
      <a:sysClr val="windowText" lastClr="000000"/>
    </a:dk1>
    <a:lt1>
      <a:sysClr val="window" lastClr="FFFFFF"/>
    </a:lt1>
    <a:dk2>
      <a:srgbClr val="39302A"/>
    </a:dk2>
    <a:lt2>
      <a:srgbClr val="E5DEDB"/>
    </a:lt2>
    <a:accent1>
      <a:srgbClr val="F36826"/>
    </a:accent1>
    <a:accent2>
      <a:srgbClr val="FB8E09"/>
    </a:accent2>
    <a:accent3>
      <a:srgbClr val="D48B32"/>
    </a:accent3>
    <a:accent4>
      <a:srgbClr val="E64823"/>
    </a:accent4>
    <a:accent5>
      <a:srgbClr val="FFCA08"/>
    </a:accent5>
    <a:accent6>
      <a:srgbClr val="AF695B"/>
    </a:accent6>
    <a:hlink>
      <a:srgbClr val="2998E3"/>
    </a:hlink>
    <a:folHlink>
      <a:srgbClr val="7F723D"/>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5B1FD9-3BB6-4DA9-A089-3B68C2323D4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38A3B04-B0F3-4C12-A722-52B5CF6D9723}">
  <ds:schemaRefs>
    <ds:schemaRef ds:uri="http://schemas.microsoft.com/sharepoint/v3/contenttype/forms"/>
  </ds:schemaRefs>
</ds:datastoreItem>
</file>

<file path=customXml/itemProps3.xml><?xml version="1.0" encoding="utf-8"?>
<ds:datastoreItem xmlns:ds="http://schemas.openxmlformats.org/officeDocument/2006/customXml" ds:itemID="{1747A963-53E0-44AF-AF13-963FE676C6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{63BED159-B228-4000-B760-A85EE8E78861}tf33845126_win32</Template>
  <TotalTime>40</TotalTime>
  <Words>486</Words>
  <Application>Microsoft Office PowerPoint</Application>
  <PresentationFormat>Widescreen</PresentationFormat>
  <Paragraphs>22</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Bookman Old Style</vt:lpstr>
      <vt:lpstr>Calibri</vt:lpstr>
      <vt:lpstr>Franklin Gothic Book</vt:lpstr>
      <vt:lpstr>Inter</vt:lpstr>
      <vt:lpstr>1_RetrospectVTI</vt:lpstr>
      <vt:lpstr>IOT in warehouse</vt:lpstr>
      <vt:lpstr>PowerPoint Presentation</vt:lpstr>
      <vt:lpstr>PowerPoint Presentation</vt:lpstr>
      <vt:lpstr>AUTOMATION</vt:lpstr>
      <vt:lpstr>PowerPoint Presentation</vt:lpstr>
      <vt:lpstr>PowerPoint Presentation</vt:lpstr>
      <vt:lpstr>HC-SR04</vt:lpstr>
      <vt:lpstr>ASSETS AND INVENTORY</vt:lpstr>
      <vt:lpstr>PowerPoint Presentation</vt:lpstr>
      <vt:lpstr>WEARABLES</vt:lpstr>
      <vt:lpstr>PowerPoint Presentation</vt:lpstr>
      <vt:lpstr>TRANSPORTATION</vt:lpstr>
      <vt:lpstr>PowerPoint Presentation</vt:lpstr>
      <vt:lpstr>MAINTENANCE</vt:lpstr>
      <vt:lpstr>The following factors have made Smart warehousing more imminent than ever before: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in warehouse</dc:title>
  <dc:creator>shiraaj sriman</dc:creator>
  <cp:lastModifiedBy>shiraaj sriman</cp:lastModifiedBy>
  <cp:revision>1</cp:revision>
  <dcterms:created xsi:type="dcterms:W3CDTF">2024-04-15T04:52:46Z</dcterms:created>
  <dcterms:modified xsi:type="dcterms:W3CDTF">2024-04-15T05:33:09Z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